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88" r:id="rId14"/>
    <p:sldId id="289" r:id="rId15"/>
    <p:sldId id="268" r:id="rId16"/>
    <p:sldId id="305" r:id="rId17"/>
    <p:sldId id="306" r:id="rId18"/>
    <p:sldId id="271" r:id="rId19"/>
    <p:sldId id="290" r:id="rId20"/>
    <p:sldId id="291" r:id="rId21"/>
    <p:sldId id="292" r:id="rId22"/>
    <p:sldId id="293" r:id="rId23"/>
    <p:sldId id="294" r:id="rId24"/>
    <p:sldId id="272" r:id="rId25"/>
    <p:sldId id="273" r:id="rId26"/>
    <p:sldId id="307" r:id="rId27"/>
    <p:sldId id="274" r:id="rId28"/>
    <p:sldId id="275" r:id="rId29"/>
    <p:sldId id="295" r:id="rId30"/>
    <p:sldId id="296" r:id="rId31"/>
    <p:sldId id="297" r:id="rId32"/>
    <p:sldId id="298" r:id="rId33"/>
    <p:sldId id="299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84" r:id="rId42"/>
    <p:sldId id="285" r:id="rId43"/>
    <p:sldId id="286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C711192-AFE0-4B80-A90A-B4FE5178BDAA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88"/>
            <p14:sldId id="289"/>
            <p14:sldId id="268"/>
            <p14:sldId id="305"/>
            <p14:sldId id="306"/>
          </p14:sldIdLst>
        </p14:section>
        <p14:section name="symboliceigenvalue" id="{E3C4E47B-BB94-4061-977D-21CC6F0FA0D8}">
          <p14:sldIdLst>
            <p14:sldId id="271"/>
            <p14:sldId id="290"/>
            <p14:sldId id="291"/>
            <p14:sldId id="292"/>
            <p14:sldId id="293"/>
            <p14:sldId id="294"/>
          </p14:sldIdLst>
        </p14:section>
        <p14:section name="other" id="{900FFF3E-3A25-4794-BFDC-6988967410AE}">
          <p14:sldIdLst>
            <p14:sldId id="272"/>
            <p14:sldId id="273"/>
            <p14:sldId id="307"/>
            <p14:sldId id="274"/>
            <p14:sldId id="275"/>
          </p14:sldIdLst>
        </p14:section>
        <p14:section name="revisit example transformation" id="{FB6FF5B3-A98F-4956-AB6D-53F440225738}">
          <p14:sldIdLst>
            <p14:sldId id="295"/>
            <p14:sldId id="296"/>
            <p14:sldId id="297"/>
            <p14:sldId id="298"/>
            <p14:sldId id="299"/>
          </p14:sldIdLst>
        </p14:section>
        <p14:section name="other" id="{AB85E948-04D7-48A5-86A8-0F0A93B7366A}">
          <p14:sldIdLst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ChangeToEigenBasis" id="{938FBC6B-3CE4-4D3A-854E-25ED6F1B8FE8}">
          <p14:sldIdLst>
            <p14:sldId id="300"/>
            <p14:sldId id="301"/>
            <p14:sldId id="302"/>
            <p14:sldId id="303"/>
            <p14:sldId id="30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C6DB"/>
    <a:srgbClr val="D98E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32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48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2395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0826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738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765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868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416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60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09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135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DD43C-59D6-471A-BC60-57A9C27D84AC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4795AB-0CE6-4F8A-8A96-808168687E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594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9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1.mp4"/><Relationship Id="rId1" Type="http://schemas.microsoft.com/office/2007/relationships/media" Target="../media/media31.mp4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2.mp4"/><Relationship Id="rId1" Type="http://schemas.microsoft.com/office/2007/relationships/media" Target="../media/media32.mp4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3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4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5.mp4"/><Relationship Id="rId1" Type="http://schemas.microsoft.com/office/2007/relationships/media" Target="../media/media35.mp4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6.mp4"/><Relationship Id="rId1" Type="http://schemas.microsoft.com/office/2007/relationships/media" Target="../media/media36.mp4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7.mp4"/><Relationship Id="rId1" Type="http://schemas.microsoft.com/office/2007/relationships/media" Target="../media/media37.mp4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8.mp4"/><Relationship Id="rId1" Type="http://schemas.microsoft.com/office/2007/relationships/media" Target="../media/media38.mp4"/><Relationship Id="rId4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9.mp4"/><Relationship Id="rId1" Type="http://schemas.microsoft.com/office/2007/relationships/media" Target="../media/media39.mp4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0.mp4"/><Relationship Id="rId1" Type="http://schemas.microsoft.com/office/2007/relationships/media" Target="../media/media40.mp4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1.mp4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F0FCE-7BA3-4145-8637-36475B79B8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y-AM" sz="7200" dirty="0">
                <a:latin typeface="GHEA Mariam" panose="02000503080000020003" pitchFamily="50" charset="0"/>
              </a:rPr>
              <a:t>Մաս </a:t>
            </a:r>
            <a:r>
              <a:rPr lang="en-US" sz="7200" dirty="0">
                <a:latin typeface="GHEA Mariam" panose="02000503080000020003" pitchFamily="50" charset="0"/>
              </a:rPr>
              <a:t>10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34DE54-A960-497E-AF4E-D3215F19EF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79875"/>
            <a:ext cx="9144000" cy="1655762"/>
          </a:xfrm>
        </p:spPr>
        <p:txBody>
          <a:bodyPr>
            <a:normAutofit/>
          </a:bodyPr>
          <a:lstStyle/>
          <a:p>
            <a:r>
              <a:rPr lang="hy-AM" sz="3600" dirty="0">
                <a:solidFill>
                  <a:srgbClr val="FFFF00"/>
                </a:solidFill>
                <a:latin typeface="GHEA Mariam" panose="02000503080000020003" pitchFamily="50" charset="0"/>
              </a:rPr>
              <a:t>Սեփական արժեք</a:t>
            </a:r>
          </a:p>
          <a:p>
            <a:r>
              <a:rPr lang="hy-AM" sz="3600" dirty="0">
                <a:solidFill>
                  <a:srgbClr val="FFFF00"/>
                </a:solidFill>
                <a:latin typeface="GHEA Mariam" panose="02000503080000020003" pitchFamily="50" charset="0"/>
              </a:rPr>
              <a:t>Սեփական վեկտոր</a:t>
            </a:r>
            <a:endParaRPr lang="en-US" sz="36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6427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ameEigenvectorsAndEigenvalues">
            <a:hlinkClick r:id="" action="ppaction://media"/>
            <a:extLst>
              <a:ext uri="{FF2B5EF4-FFF2-40B4-BE49-F238E27FC236}">
                <a16:creationId xmlns:a16="http://schemas.microsoft.com/office/drawing/2014/main" id="{E2C5F30B-D115-4947-A778-70BFCFBDAF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5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55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)">
                                      <p:cBhvr>
                                        <p:cTn id="12" dur="83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1DC9D34-74E5-4742-9E9D-5618C8EE44F7}"/>
              </a:ext>
            </a:extLst>
          </p:cNvPr>
          <p:cNvSpPr txBox="1"/>
          <p:nvPr/>
        </p:nvSpPr>
        <p:spPr>
          <a:xfrm>
            <a:off x="969146" y="2341703"/>
            <a:ext cx="102537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200" dirty="0" err="1">
                <a:latin typeface="GHEA Mariam" panose="02000503080000020003" pitchFamily="50" charset="0"/>
              </a:rPr>
              <a:t>Կարո՞ղ</a:t>
            </a:r>
            <a:r>
              <a:rPr lang="hy-AM" sz="3200" dirty="0">
                <a:latin typeface="GHEA Mariam" panose="02000503080000020003" pitchFamily="50" charset="0"/>
              </a:rPr>
              <a:t> է </a:t>
            </a:r>
            <a:r>
              <a:rPr lang="hy-AM" sz="3200" dirty="0">
                <a:solidFill>
                  <a:srgbClr val="FFFF00"/>
                </a:solidFill>
                <a:latin typeface="GHEA Mariam" panose="02000503080000020003" pitchFamily="50" charset="0"/>
              </a:rPr>
              <a:t>սեփական արժեքը</a:t>
            </a:r>
            <a:r>
              <a:rPr lang="hy-AM" sz="3200" dirty="0">
                <a:latin typeface="GHEA Mariam" panose="02000503080000020003" pitchFamily="50" charset="0"/>
              </a:rPr>
              <a:t> բացասական լինել</a:t>
            </a:r>
            <a:endParaRPr lang="en-US" sz="3200" dirty="0"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111922-DB3D-42C6-B3D4-4F1C2253EE74}"/>
              </a:ext>
            </a:extLst>
          </p:cNvPr>
          <p:cNvSpPr txBox="1"/>
          <p:nvPr/>
        </p:nvSpPr>
        <p:spPr>
          <a:xfrm>
            <a:off x="10619693" y="3637541"/>
            <a:ext cx="1748901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587531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igenvalueNegativeOneHalf">
            <a:hlinkClick r:id="" action="ppaction://media"/>
            <a:extLst>
              <a:ext uri="{FF2B5EF4-FFF2-40B4-BE49-F238E27FC236}">
                <a16:creationId xmlns:a16="http://schemas.microsoft.com/office/drawing/2014/main" id="{AAEB3AB4-F606-418A-A002-F6CADA807B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163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12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Rotation">
            <a:hlinkClick r:id="" action="ppaction://media"/>
            <a:extLst>
              <a:ext uri="{FF2B5EF4-FFF2-40B4-BE49-F238E27FC236}">
                <a16:creationId xmlns:a16="http://schemas.microsoft.com/office/drawing/2014/main" id="{F3DE9512-5799-44DF-8750-83A42C20035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11" end="153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929990A-1B29-4028-BB57-0689E91B1BBE}"/>
              </a:ext>
            </a:extLst>
          </p:cNvPr>
          <p:cNvSpPr txBox="1"/>
          <p:nvPr/>
        </p:nvSpPr>
        <p:spPr>
          <a:xfrm>
            <a:off x="0" y="735105"/>
            <a:ext cx="4320988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GHEA Mariam" panose="02000503080000020003" pitchFamily="50" charset="0"/>
              </a:rPr>
              <a:t>3D </a:t>
            </a:r>
            <a:r>
              <a:rPr lang="hy-AM" sz="4800" dirty="0">
                <a:latin typeface="GHEA Mariam" panose="02000503080000020003" pitchFamily="50" charset="0"/>
              </a:rPr>
              <a:t>Պտույտ</a:t>
            </a:r>
            <a:endParaRPr lang="en-US" sz="48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98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Rotation">
            <a:hlinkClick r:id="" action="ppaction://media"/>
            <a:extLst>
              <a:ext uri="{FF2B5EF4-FFF2-40B4-BE49-F238E27FC236}">
                <a16:creationId xmlns:a16="http://schemas.microsoft.com/office/drawing/2014/main" id="{7D4DB2B7-789D-469B-9DD5-B1A231433BC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329" end="33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DDE339-D6F4-4492-B78B-A754BC694CDD}"/>
              </a:ext>
            </a:extLst>
          </p:cNvPr>
          <p:cNvSpPr txBox="1"/>
          <p:nvPr/>
        </p:nvSpPr>
        <p:spPr>
          <a:xfrm>
            <a:off x="7216588" y="1317811"/>
            <a:ext cx="4563036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hy-AM" sz="3600" dirty="0">
                <a:solidFill>
                  <a:srgbClr val="FBC6DB"/>
                </a:solidFill>
                <a:latin typeface="GHEA Mariam" panose="02000503080000020003" pitchFamily="50" charset="0"/>
              </a:rPr>
              <a:t>Սեփական վեկտոր</a:t>
            </a:r>
          </a:p>
          <a:p>
            <a:r>
              <a:rPr lang="hy-AM" sz="3600" dirty="0">
                <a:latin typeface="GHEA Mariam" panose="02000503080000020003" pitchFamily="50" charset="0"/>
              </a:rPr>
              <a:t>Պտտման առանցք</a:t>
            </a:r>
            <a:endParaRPr lang="en-US" sz="36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34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rastMatrixUnderstandingWithEigenvalue">
            <a:hlinkClick r:id="" action="ppaction://media"/>
            <a:extLst>
              <a:ext uri="{FF2B5EF4-FFF2-40B4-BE49-F238E27FC236}">
                <a16:creationId xmlns:a16="http://schemas.microsoft.com/office/drawing/2014/main" id="{03CED39D-9FAA-494A-9E2E-DD0803BDF1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498" y="1071843"/>
            <a:ext cx="8381003" cy="471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397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ExampleTransformation">
            <a:hlinkClick r:id="" action="ppaction://media"/>
            <a:extLst>
              <a:ext uri="{FF2B5EF4-FFF2-40B4-BE49-F238E27FC236}">
                <a16:creationId xmlns:a16="http://schemas.microsoft.com/office/drawing/2014/main" id="{296E4BDB-06A7-4F9B-8879-5530772C00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47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ngeToEigenBasis.0">
            <a:hlinkClick r:id="" action="ppaction://media"/>
            <a:extLst>
              <a:ext uri="{FF2B5EF4-FFF2-40B4-BE49-F238E27FC236}">
                <a16:creationId xmlns:a16="http://schemas.microsoft.com/office/drawing/2014/main" id="{A3D2B8C3-4928-40D2-9409-7944B6A13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93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icEigenvectors">
            <a:hlinkClick r:id="" action="ppaction://media"/>
            <a:extLst>
              <a:ext uri="{FF2B5EF4-FFF2-40B4-BE49-F238E27FC236}">
                <a16:creationId xmlns:a16="http://schemas.microsoft.com/office/drawing/2014/main" id="{304A5D06-7E38-430C-8FD6-23CA18957B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7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icEigenvectors.1">
            <a:hlinkClick r:id="" action="ppaction://media"/>
            <a:extLst>
              <a:ext uri="{FF2B5EF4-FFF2-40B4-BE49-F238E27FC236}">
                <a16:creationId xmlns:a16="http://schemas.microsoft.com/office/drawing/2014/main" id="{B715C0EE-6FE4-4B24-B7F0-2AEEF94F70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536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6270F-C780-40EB-B0E7-649049617C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1" t="32127" r="6916" b="30540"/>
          <a:stretch/>
        </p:blipFill>
        <p:spPr>
          <a:xfrm>
            <a:off x="2962810" y="2945955"/>
            <a:ext cx="6266379" cy="15327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FE1309-F808-4F04-B8B3-30DBD4EF5289}"/>
              </a:ext>
            </a:extLst>
          </p:cNvPr>
          <p:cNvSpPr txBox="1"/>
          <p:nvPr/>
        </p:nvSpPr>
        <p:spPr>
          <a:xfrm>
            <a:off x="1937656" y="1911868"/>
            <a:ext cx="8316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600" dirty="0" err="1">
                <a:latin typeface="GHEA Mariam" panose="02000503080000020003" pitchFamily="50" charset="0"/>
              </a:rPr>
              <a:t>Բանաձևերը</a:t>
            </a:r>
            <a:r>
              <a:rPr lang="hy-AM" sz="3600" dirty="0">
                <a:latin typeface="GHEA Mariam" panose="02000503080000020003" pitchFamily="50" charset="0"/>
              </a:rPr>
              <a:t> </a:t>
            </a:r>
            <a:r>
              <a:rPr lang="hy-AM" sz="3600" dirty="0" err="1">
                <a:latin typeface="GHEA Mariam" panose="02000503080000020003" pitchFamily="50" charset="0"/>
              </a:rPr>
              <a:t>շփոթեցնող</a:t>
            </a:r>
            <a:r>
              <a:rPr lang="hy-AM" sz="3600" dirty="0">
                <a:latin typeface="GHEA Mariam" panose="02000503080000020003" pitchFamily="50" charset="0"/>
              </a:rPr>
              <a:t> են</a:t>
            </a:r>
            <a:endParaRPr lang="en-US" sz="36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069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icEigenvectors.2">
            <a:hlinkClick r:id="" action="ppaction://media"/>
            <a:extLst>
              <a:ext uri="{FF2B5EF4-FFF2-40B4-BE49-F238E27FC236}">
                <a16:creationId xmlns:a16="http://schemas.microsoft.com/office/drawing/2014/main" id="{C9111517-6C42-4985-9330-44AF8DD217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38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icEigenvectors.3">
            <a:hlinkClick r:id="" action="ppaction://media"/>
            <a:extLst>
              <a:ext uri="{FF2B5EF4-FFF2-40B4-BE49-F238E27FC236}">
                <a16:creationId xmlns:a16="http://schemas.microsoft.com/office/drawing/2014/main" id="{A1C76FCF-56F7-4DC2-8539-C3AD683810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809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6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5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icEigenvectors.4">
            <a:hlinkClick r:id="" action="ppaction://media"/>
            <a:extLst>
              <a:ext uri="{FF2B5EF4-FFF2-40B4-BE49-F238E27FC236}">
                <a16:creationId xmlns:a16="http://schemas.microsoft.com/office/drawing/2014/main" id="{9FA036D8-9797-4281-8B33-64905749E2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7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icEigenvectors.5">
            <a:hlinkClick r:id="" action="ppaction://media"/>
            <a:extLst>
              <a:ext uri="{FF2B5EF4-FFF2-40B4-BE49-F238E27FC236}">
                <a16:creationId xmlns:a16="http://schemas.microsoft.com/office/drawing/2014/main" id="{E7E6B734-586B-495C-BFE2-755E243CB6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73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nZeroSolutionsVisually">
            <a:hlinkClick r:id="" action="ppaction://media"/>
            <a:extLst>
              <a:ext uri="{FF2B5EF4-FFF2-40B4-BE49-F238E27FC236}">
                <a16:creationId xmlns:a16="http://schemas.microsoft.com/office/drawing/2014/main" id="{06988D3A-CB70-4294-B5FA-564829D594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20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eakLambda">
            <a:hlinkClick r:id="" action="ppaction://media"/>
            <a:extLst>
              <a:ext uri="{FF2B5EF4-FFF2-40B4-BE49-F238E27FC236}">
                <a16:creationId xmlns:a16="http://schemas.microsoft.com/office/drawing/2014/main" id="{9DE0B918-18FF-4EF5-B6F9-1BA014B5F3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448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09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12" dur="142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113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4.3)">
                                      <p:cBhvr>
                                        <p:cTn id="18" dur="2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nZeroSolutionsVisually">
            <a:hlinkClick r:id="" action="ppaction://media"/>
            <a:extLst>
              <a:ext uri="{FF2B5EF4-FFF2-40B4-BE49-F238E27FC236}">
                <a16:creationId xmlns:a16="http://schemas.microsoft.com/office/drawing/2014/main" id="{06988D3A-CB70-4294-B5FA-564829D594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25" end="38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8503D3-26CB-4C86-BD7A-8FB31BACDF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5" y="4493116"/>
            <a:ext cx="2993308" cy="8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77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EigenVectorAfterComputing">
            <a:hlinkClick r:id="" action="ppaction://media"/>
            <a:extLst>
              <a:ext uri="{FF2B5EF4-FFF2-40B4-BE49-F238E27FC236}">
                <a16:creationId xmlns:a16="http://schemas.microsoft.com/office/drawing/2014/main" id="{5F7F3BC8-F425-43CB-899C-D22BE69053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1FFF07E-64FE-4DCF-8B58-844392698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75" y="4493116"/>
            <a:ext cx="2993308" cy="86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83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7)">
                                      <p:cBhvr>
                                        <p:cTn id="12" dur="3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eOfReasoning">
            <a:hlinkClick r:id="" action="ppaction://media"/>
            <a:extLst>
              <a:ext uri="{FF2B5EF4-FFF2-40B4-BE49-F238E27FC236}">
                <a16:creationId xmlns:a16="http://schemas.microsoft.com/office/drawing/2014/main" id="{5B8B2248-48B9-4E34-9080-188A284023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442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visitExampleTransformation.1">
            <a:hlinkClick r:id="" action="ppaction://media"/>
            <a:extLst>
              <a:ext uri="{FF2B5EF4-FFF2-40B4-BE49-F238E27FC236}">
                <a16:creationId xmlns:a16="http://schemas.microsoft.com/office/drawing/2014/main" id="{D5190BBE-7511-43DE-90E6-4A7E454055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7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ExampleTransformation">
            <a:hlinkClick r:id="" action="ppaction://media"/>
            <a:extLst>
              <a:ext uri="{FF2B5EF4-FFF2-40B4-BE49-F238E27FC236}">
                <a16:creationId xmlns:a16="http://schemas.microsoft.com/office/drawing/2014/main" id="{647A531F-C491-46CF-A4FE-C02607BF85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16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visitExampleTransformation.2">
            <a:hlinkClick r:id="" action="ppaction://media"/>
            <a:extLst>
              <a:ext uri="{FF2B5EF4-FFF2-40B4-BE49-F238E27FC236}">
                <a16:creationId xmlns:a16="http://schemas.microsoft.com/office/drawing/2014/main" id="{213830CA-0179-47C6-AF5B-AB6BFCE704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37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visitExampleTransformation.3">
            <a:hlinkClick r:id="" action="ppaction://media"/>
            <a:extLst>
              <a:ext uri="{FF2B5EF4-FFF2-40B4-BE49-F238E27FC236}">
                <a16:creationId xmlns:a16="http://schemas.microsoft.com/office/drawing/2014/main" id="{1EC6C559-0F19-4982-B72A-4875482DED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83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visitExampleTransformation.4">
            <a:hlinkClick r:id="" action="ppaction://media"/>
            <a:extLst>
              <a:ext uri="{FF2B5EF4-FFF2-40B4-BE49-F238E27FC236}">
                <a16:creationId xmlns:a16="http://schemas.microsoft.com/office/drawing/2014/main" id="{B6D816B6-2A8B-4E81-9689-E9C79FD85C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7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evisitExampleTransformation.5">
            <a:hlinkClick r:id="" action="ppaction://media"/>
            <a:extLst>
              <a:ext uri="{FF2B5EF4-FFF2-40B4-BE49-F238E27FC236}">
                <a16:creationId xmlns:a16="http://schemas.microsoft.com/office/drawing/2014/main" id="{7EDB9C40-9693-4299-B39A-4F1D78533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8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C38283-C7FE-4656-B837-8E93D8870E5D}"/>
              </a:ext>
            </a:extLst>
          </p:cNvPr>
          <p:cNvSpPr txBox="1"/>
          <p:nvPr/>
        </p:nvSpPr>
        <p:spPr>
          <a:xfrm>
            <a:off x="2380695" y="2041864"/>
            <a:ext cx="74306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400" dirty="0">
                <a:solidFill>
                  <a:srgbClr val="FFFF00"/>
                </a:solidFill>
                <a:latin typeface="GHEA Mariam" panose="02000503080000020003" pitchFamily="50" charset="0"/>
              </a:rPr>
              <a:t>Սեփական արժեքներ </a:t>
            </a:r>
            <a:r>
              <a:rPr lang="hy-AM" sz="4400" dirty="0">
                <a:latin typeface="GHEA Mariam" panose="02000503080000020003" pitchFamily="50" charset="0"/>
              </a:rPr>
              <a:t>կարող են</a:t>
            </a:r>
            <a:r>
              <a:rPr lang="en-US" sz="4400" dirty="0">
                <a:latin typeface="GHEA Mariam" panose="02000503080000020003" pitchFamily="50" charset="0"/>
              </a:rPr>
              <a:t> </a:t>
            </a:r>
            <a:r>
              <a:rPr lang="hy-AM" sz="4400" dirty="0">
                <a:solidFill>
                  <a:schemeClr val="accent3">
                    <a:lumMod val="60000"/>
                    <a:lumOff val="40000"/>
                  </a:schemeClr>
                </a:solidFill>
                <a:latin typeface="GHEA Mariam" panose="02000503080000020003" pitchFamily="50" charset="0"/>
              </a:rPr>
              <a:t>չլինել</a:t>
            </a:r>
            <a:endParaRPr lang="en-US" sz="4400" dirty="0">
              <a:solidFill>
                <a:schemeClr val="accent3">
                  <a:lumMod val="60000"/>
                  <a:lumOff val="40000"/>
                </a:schemeClr>
              </a:solidFill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F3328C-C488-41FB-B03F-5A16073EF975}"/>
              </a:ext>
            </a:extLst>
          </p:cNvPr>
          <p:cNvSpPr txBox="1"/>
          <p:nvPr/>
        </p:nvSpPr>
        <p:spPr>
          <a:xfrm>
            <a:off x="10498715" y="2881065"/>
            <a:ext cx="192645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FF00"/>
                </a:solidFill>
                <a:latin typeface="GHEA Mariam" panose="02000503080000020003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892978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tate90DegreesWithVector">
            <a:hlinkClick r:id="" action="ppaction://media"/>
            <a:extLst>
              <a:ext uri="{FF2B5EF4-FFF2-40B4-BE49-F238E27FC236}">
                <a16:creationId xmlns:a16="http://schemas.microsoft.com/office/drawing/2014/main" id="{F5AAB044-67CB-46F4-AF74-BFAD585A82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5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lveRotationEigenvalues">
            <a:hlinkClick r:id="" action="ppaction://media"/>
            <a:extLst>
              <a:ext uri="{FF2B5EF4-FFF2-40B4-BE49-F238E27FC236}">
                <a16:creationId xmlns:a16="http://schemas.microsoft.com/office/drawing/2014/main" id="{0DF3777E-3229-413B-8BC3-386584BB4DE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5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55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8.5)">
                                      <p:cBhvr>
                                        <p:cTn id="12" dur="26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earExample">
            <a:hlinkClick r:id="" action="ppaction://media"/>
            <a:extLst>
              <a:ext uri="{FF2B5EF4-FFF2-40B4-BE49-F238E27FC236}">
                <a16:creationId xmlns:a16="http://schemas.microsoft.com/office/drawing/2014/main" id="{47B99CB0-2A9F-4CEF-9429-D9A5A4FEBD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058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8.5)">
                                      <p:cBhvr>
                                        <p:cTn id="12" dur="10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alingExample">
            <a:hlinkClick r:id="" action="ppaction://media"/>
            <a:extLst>
              <a:ext uri="{FF2B5EF4-FFF2-40B4-BE49-F238E27FC236}">
                <a16:creationId xmlns:a16="http://schemas.microsoft.com/office/drawing/2014/main" id="{F5244A26-346F-4551-AC8A-7EE9733452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57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sisVectorsAreEigenvectors">
            <a:hlinkClick r:id="" action="ppaction://media"/>
            <a:extLst>
              <a:ext uri="{FF2B5EF4-FFF2-40B4-BE49-F238E27FC236}">
                <a16:creationId xmlns:a16="http://schemas.microsoft.com/office/drawing/2014/main" id="{B36561E6-E07B-4D1E-A106-0D5480D1E7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905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orKnockedOffSpan">
            <a:hlinkClick r:id="" action="ppaction://media"/>
            <a:extLst>
              <a:ext uri="{FF2B5EF4-FFF2-40B4-BE49-F238E27FC236}">
                <a16:creationId xmlns:a16="http://schemas.microsoft.com/office/drawing/2014/main" id="{FADCA67B-BB67-4887-9523-64F208F4AD2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8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5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fineDiagonalMatrix">
            <a:hlinkClick r:id="" action="ppaction://media"/>
            <a:extLst>
              <a:ext uri="{FF2B5EF4-FFF2-40B4-BE49-F238E27FC236}">
                <a16:creationId xmlns:a16="http://schemas.microsoft.com/office/drawing/2014/main" id="{78186CD0-33FE-4426-A51A-1E99E4EA219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7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1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6)">
                                      <p:cBhvr>
                                        <p:cTn id="12" dur="26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peatedMultiplicationInActionFast">
            <a:hlinkClick r:id="" action="ppaction://media"/>
            <a:extLst>
              <a:ext uri="{FF2B5EF4-FFF2-40B4-BE49-F238E27FC236}">
                <a16:creationId xmlns:a16="http://schemas.microsoft.com/office/drawing/2014/main" id="{4F5F1627-1852-448B-954B-C1D93292D95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7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8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peatedMultilpicationOfMatricesFast">
            <a:hlinkClick r:id="" action="ppaction://media"/>
            <a:extLst>
              <a:ext uri="{FF2B5EF4-FFF2-40B4-BE49-F238E27FC236}">
                <a16:creationId xmlns:a16="http://schemas.microsoft.com/office/drawing/2014/main" id="{D8F7C6F3-1CC3-426A-9E6D-B240BB0CF5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68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9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epeatedMultilpicationOfNonDiagonalMatricesFast">
            <a:hlinkClick r:id="" action="ppaction://media"/>
            <a:extLst>
              <a:ext uri="{FF2B5EF4-FFF2-40B4-BE49-F238E27FC236}">
                <a16:creationId xmlns:a16="http://schemas.microsoft.com/office/drawing/2014/main" id="{4D0A08A2-1726-4FA8-8B23-8B9D055B5F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72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ngeToEigenBasis.1">
            <a:hlinkClick r:id="" action="ppaction://media"/>
            <a:extLst>
              <a:ext uri="{FF2B5EF4-FFF2-40B4-BE49-F238E27FC236}">
                <a16:creationId xmlns:a16="http://schemas.microsoft.com/office/drawing/2014/main" id="{D91FA8D9-FB9D-4113-A475-CA518C2AB9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0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ngeToEigenBasis.2">
            <a:hlinkClick r:id="" action="ppaction://media"/>
            <a:extLst>
              <a:ext uri="{FF2B5EF4-FFF2-40B4-BE49-F238E27FC236}">
                <a16:creationId xmlns:a16="http://schemas.microsoft.com/office/drawing/2014/main" id="{B586C5C7-6111-48A2-89FE-C7E3CF20DDC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57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ngeToEigenBasis.3">
            <a:hlinkClick r:id="" action="ppaction://media"/>
            <a:extLst>
              <a:ext uri="{FF2B5EF4-FFF2-40B4-BE49-F238E27FC236}">
                <a16:creationId xmlns:a16="http://schemas.microsoft.com/office/drawing/2014/main" id="{3D8E777F-531C-40FC-9F25-E0C94887A5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4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ngeToEigenBasis.4">
            <a:hlinkClick r:id="" action="ppaction://media"/>
            <a:extLst>
              <a:ext uri="{FF2B5EF4-FFF2-40B4-BE49-F238E27FC236}">
                <a16:creationId xmlns:a16="http://schemas.microsoft.com/office/drawing/2014/main" id="{6A27B2FE-B16C-4B88-8EA2-F7B6718027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1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ngeToEigenBasis.5">
            <a:hlinkClick r:id="" action="ppaction://media"/>
            <a:extLst>
              <a:ext uri="{FF2B5EF4-FFF2-40B4-BE49-F238E27FC236}">
                <a16:creationId xmlns:a16="http://schemas.microsoft.com/office/drawing/2014/main" id="{BE134A29-9F31-4F6D-BAE6-BD9A78522E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4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092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orRemainsOnSpan">
            <a:hlinkClick r:id="" action="ppaction://media"/>
            <a:extLst>
              <a:ext uri="{FF2B5EF4-FFF2-40B4-BE49-F238E27FC236}">
                <a16:creationId xmlns:a16="http://schemas.microsoft.com/office/drawing/2014/main" id="{B5D5ED55-CB34-4A47-A0C5-D41CB4CC805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818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HatAsEigenVector">
            <a:hlinkClick r:id="" action="ppaction://media"/>
            <a:extLst>
              <a:ext uri="{FF2B5EF4-FFF2-40B4-BE49-F238E27FC236}">
                <a16:creationId xmlns:a16="http://schemas.microsoft.com/office/drawing/2014/main" id="{FA81F9B7-F896-4BF3-A984-6E9EF507A3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7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3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llXAxisVectorsAreEigenvectors">
            <a:hlinkClick r:id="" action="ppaction://media"/>
            <a:extLst>
              <a:ext uri="{FF2B5EF4-FFF2-40B4-BE49-F238E27FC236}">
                <a16:creationId xmlns:a16="http://schemas.microsoft.com/office/drawing/2014/main" id="{CBCDA94F-573E-4BA6-8DF9-913B49A99C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5" end="66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8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eakierEigenVector">
            <a:hlinkClick r:id="" action="ppaction://media"/>
            <a:extLst>
              <a:ext uri="{FF2B5EF4-FFF2-40B4-BE49-F238E27FC236}">
                <a16:creationId xmlns:a16="http://schemas.microsoft.com/office/drawing/2014/main" id="{79080586-4396-464F-9EB4-B3DF44D9568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01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303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ullSneakyEigenspace">
            <a:hlinkClick r:id="" action="ppaction://media"/>
            <a:extLst>
              <a:ext uri="{FF2B5EF4-FFF2-40B4-BE49-F238E27FC236}">
                <a16:creationId xmlns:a16="http://schemas.microsoft.com/office/drawing/2014/main" id="{EB9C0EC6-54EB-46DB-9695-A2F8975CAB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340</TotalTime>
  <Words>30</Words>
  <Application>Microsoft Office PowerPoint</Application>
  <PresentationFormat>Widescreen</PresentationFormat>
  <Paragraphs>11</Paragraphs>
  <Slides>48</Slides>
  <Notes>0</Notes>
  <HiddenSlides>1</HiddenSlides>
  <MMClips>44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Calibri Light</vt:lpstr>
      <vt:lpstr>GHEA Mariam</vt:lpstr>
      <vt:lpstr>Office Theme</vt:lpstr>
      <vt:lpstr>Մաս 10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9</dc:title>
  <dc:creator>Ashot</dc:creator>
  <cp:lastModifiedBy>Ashot</cp:lastModifiedBy>
  <cp:revision>28</cp:revision>
  <dcterms:created xsi:type="dcterms:W3CDTF">2018-04-21T16:13:29Z</dcterms:created>
  <dcterms:modified xsi:type="dcterms:W3CDTF">2018-09-23T22:58:45Z</dcterms:modified>
</cp:coreProperties>
</file>